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275" r:id="rId3"/>
    <p:sldId id="274" r:id="rId4"/>
    <p:sldId id="276" r:id="rId5"/>
    <p:sldId id="277" r:id="rId6"/>
    <p:sldId id="278" r:id="rId7"/>
    <p:sldId id="258" r:id="rId8"/>
    <p:sldId id="260" r:id="rId9"/>
    <p:sldId id="281" r:id="rId10"/>
    <p:sldId id="261" r:id="rId11"/>
    <p:sldId id="282" r:id="rId12"/>
    <p:sldId id="262" r:id="rId13"/>
    <p:sldId id="263" r:id="rId14"/>
    <p:sldId id="283" r:id="rId15"/>
    <p:sldId id="259" r:id="rId16"/>
    <p:sldId id="264" r:id="rId17"/>
    <p:sldId id="265" r:id="rId18"/>
    <p:sldId id="284" r:id="rId19"/>
    <p:sldId id="266" r:id="rId20"/>
    <p:sldId id="267" r:id="rId21"/>
    <p:sldId id="268" r:id="rId22"/>
    <p:sldId id="285" r:id="rId23"/>
    <p:sldId id="269" r:id="rId24"/>
    <p:sldId id="270" r:id="rId25"/>
    <p:sldId id="286" r:id="rId26"/>
    <p:sldId id="271" r:id="rId27"/>
    <p:sldId id="279" r:id="rId28"/>
    <p:sldId id="280" r:id="rId2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1" d="100"/>
          <a:sy n="91" d="100"/>
        </p:scale>
        <p:origin x="-2214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32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1E3CF-17D9-4B98-AED5-CFCB310E880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3790774175"/>
      </p:ext>
    </p:extLst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7076FB-E640-43F2-8EF0-82890AADAE7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1387299127"/>
      </p:ext>
    </p:extLst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F1171F-B68F-4FA6-9234-8C48712DD4C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998169510"/>
      </p:ext>
    </p:extLst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1C9060-8D26-4BE2-A84D-7DAC4B1AB9A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2860686092"/>
      </p:ext>
    </p:extLst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02B508-5770-4EE7-8874-C287B548164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1950134847"/>
      </p:ext>
    </p:extLst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CEA04C-63CC-4283-9243-65EFDDEC59C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2679507030"/>
      </p:ext>
    </p:extLst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7CBD60-7380-45DB-A0A7-16AA5ED5971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2012482087"/>
      </p:ext>
    </p:extLst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6B128-734E-4E3B-868F-A653F2B916F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959897705"/>
      </p:ext>
    </p:extLst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8AE1A8-AE0B-46FE-8A7C-7F5E099D8CE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2268075231"/>
      </p:ext>
    </p:extLst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DE2BC6-694D-4354-BD4C-12FF8FAE927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730411002"/>
      </p:ext>
    </p:extLst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99302C-0813-4AD4-A306-CB3C37EBF56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1833984699"/>
      </p:ext>
    </p:extLst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BED9BA38-C955-46D1-A2F1-636E1AC796C4}" type="slidenum">
              <a:rPr lang="ru-RU" altLang="en-US"/>
              <a:pPr/>
              <a:t>‹#›</a:t>
            </a:fld>
            <a:endParaRPr lang="ru-RU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>
    <p:push dir="u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11" Type="http://schemas.openxmlformats.org/officeDocument/2006/relationships/image" Target="../media/image65.jpeg"/><Relationship Id="rId5" Type="http://schemas.openxmlformats.org/officeDocument/2006/relationships/image" Target="../media/image59.jpeg"/><Relationship Id="rId10" Type="http://schemas.openxmlformats.org/officeDocument/2006/relationships/image" Target="../media/image64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476250"/>
            <a:ext cx="6629400" cy="2124075"/>
          </a:xfrm>
          <a:solidFill>
            <a:schemeClr val="tx2"/>
          </a:solidFill>
        </p:spPr>
        <p:txBody>
          <a:bodyPr/>
          <a:lstStyle/>
          <a:p>
            <a:pPr eaLnBrk="1" hangingPunct="1">
              <a:defRPr/>
            </a:pPr>
            <a:r>
              <a:rPr lang="ru-RU" alt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ИСТОРИЯ РАЗВИТИЯ ЗЕМНОЙ КОРЫ </a:t>
            </a:r>
            <a:endParaRPr lang="ru-RU" altLang="ru-RU" sz="3600" dirty="0" smtClean="0">
              <a:solidFill>
                <a:schemeClr val="bg1"/>
              </a:solidFill>
            </a:endParaRPr>
          </a:p>
        </p:txBody>
      </p:sp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068638"/>
            <a:ext cx="4176713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7543800" cy="714375"/>
          </a:xfrm>
          <a:solidFill>
            <a:schemeClr val="tx2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ПАЛЕОЗОЙ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221163"/>
            <a:ext cx="3168650" cy="237648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292600"/>
            <a:ext cx="1905000" cy="22320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81075"/>
            <a:ext cx="6667500" cy="1800225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565400"/>
            <a:ext cx="1539875" cy="21605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349500"/>
            <a:ext cx="3168650" cy="23764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29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468313" y="2924175"/>
            <a:ext cx="3671887" cy="2235200"/>
          </a:xfrm>
          <a:solidFill>
            <a:schemeClr val="folHlink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500" b="1" i="1" smtClean="0"/>
              <a:t>Байкальская складчатость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500" smtClean="0"/>
              <a:t>Эпоха моря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500" smtClean="0"/>
              <a:t>Расцвет морских беспозвоночных животных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3348038" y="1125538"/>
            <a:ext cx="5040312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Кембрийский период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 eaLnBrk="1" hangingPunct="1"/>
            <a:r>
              <a:rPr lang="ru-RU" altLang="ru-RU" sz="3500" smtClean="0"/>
              <a:t>Карта «Тектоника и минеральные ресурсы»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00213"/>
            <a:ext cx="8353425" cy="49149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Oval 4"/>
          <p:cNvSpPr>
            <a:spLocks noChangeArrowheads="1"/>
          </p:cNvSpPr>
          <p:nvPr/>
        </p:nvSpPr>
        <p:spPr bwMode="auto">
          <a:xfrm rot="-1081001">
            <a:off x="4430713" y="5026025"/>
            <a:ext cx="446087" cy="1171575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51206" name="Oval 6"/>
          <p:cNvSpPr>
            <a:spLocks noChangeArrowheads="1"/>
          </p:cNvSpPr>
          <p:nvPr/>
        </p:nvSpPr>
        <p:spPr bwMode="auto">
          <a:xfrm rot="1598207">
            <a:off x="5483225" y="5024438"/>
            <a:ext cx="525463" cy="1195387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51208" name="AutoShape 8"/>
          <p:cNvSpPr>
            <a:spLocks noChangeArrowheads="1"/>
          </p:cNvSpPr>
          <p:nvPr/>
        </p:nvSpPr>
        <p:spPr bwMode="auto">
          <a:xfrm>
            <a:off x="4572000" y="4149725"/>
            <a:ext cx="1519238" cy="5730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 anchor="ctr">
            <a:spAutoFit/>
          </a:bodyPr>
          <a:lstStyle/>
          <a:p>
            <a:pPr algn="ctr" eaLnBrk="1" hangingPunct="1"/>
            <a:r>
              <a:rPr lang="ru-RU" altLang="ru-RU" sz="1600" b="1"/>
              <a:t>Байкальская складчатость</a:t>
            </a:r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 flipH="1">
            <a:off x="4643438" y="4724400"/>
            <a:ext cx="215900" cy="1009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>
            <a:off x="5580063" y="4724400"/>
            <a:ext cx="215900" cy="8651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8" grpId="0" animBg="1"/>
      <p:bldP spid="51209" grpId="0" animBg="1"/>
      <p:bldP spid="512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22238"/>
            <a:ext cx="6048375" cy="785812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altLang="ru-RU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Ордовикский период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052513"/>
            <a:ext cx="3763963" cy="25177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357563"/>
            <a:ext cx="2384425" cy="2895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126038"/>
            <a:ext cx="2325687" cy="138906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125538"/>
            <a:ext cx="4032250" cy="3598862"/>
          </a:xfrm>
          <a:solidFill>
            <a:schemeClr val="folHlink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500" smtClean="0"/>
              <a:t>Морское мелководье, сокращение их площадей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500" smtClean="0"/>
              <a:t>Появление первых наземных беспозвоночных животных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500" smtClean="0"/>
              <a:t>Примитивные растения</a:t>
            </a:r>
          </a:p>
        </p:txBody>
      </p:sp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013325"/>
            <a:ext cx="347662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33375"/>
            <a:ext cx="7245350" cy="647700"/>
          </a:xfrm>
          <a:solidFill>
            <a:schemeClr val="accent1"/>
          </a:solidFill>
        </p:spPr>
        <p:txBody>
          <a:bodyPr anchor="ctr"/>
          <a:lstStyle/>
          <a:p>
            <a:pPr algn="ctr" eaLnBrk="1" hangingPunct="1">
              <a:defRPr/>
            </a:pPr>
            <a:r>
              <a:rPr lang="ru-RU" altLang="ru-RU" sz="3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Силурийский период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412875"/>
            <a:ext cx="3609975" cy="246856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4319587" cy="1943100"/>
          </a:xfrm>
          <a:solidFill>
            <a:schemeClr val="folHlink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500" smtClean="0"/>
              <a:t>Эпоха моря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500" smtClean="0"/>
              <a:t>Первые наземные растения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500" b="1" i="1" u="sng" smtClean="0"/>
              <a:t>Каледонская складчатость</a:t>
            </a:r>
            <a:endParaRPr lang="ru-RU" altLang="ru-RU" sz="2500" u="sng" smtClean="0"/>
          </a:p>
        </p:txBody>
      </p:sp>
      <p:pic>
        <p:nvPicPr>
          <p:cNvPr id="1536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716338"/>
            <a:ext cx="3959225" cy="27717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922713"/>
            <a:ext cx="3622675" cy="232886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 eaLnBrk="1" hangingPunct="1"/>
            <a:r>
              <a:rPr lang="ru-RU" altLang="ru-RU" sz="3500" smtClean="0"/>
              <a:t>Карта «Тектоника и минеральные ресурсы»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00213"/>
            <a:ext cx="8353425" cy="49149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Oval 4"/>
          <p:cNvSpPr>
            <a:spLocks noChangeArrowheads="1"/>
          </p:cNvSpPr>
          <p:nvPr/>
        </p:nvSpPr>
        <p:spPr bwMode="auto">
          <a:xfrm rot="4262932">
            <a:off x="4189413" y="5540375"/>
            <a:ext cx="477837" cy="1008063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52230" name="AutoShape 6"/>
          <p:cNvSpPr>
            <a:spLocks noChangeArrowheads="1"/>
          </p:cNvSpPr>
          <p:nvPr/>
        </p:nvSpPr>
        <p:spPr bwMode="auto">
          <a:xfrm>
            <a:off x="5003800" y="5013325"/>
            <a:ext cx="1873250" cy="623888"/>
          </a:xfrm>
          <a:prstGeom prst="wedgeRoundRectCallout">
            <a:avLst>
              <a:gd name="adj1" fmla="val -62796"/>
              <a:gd name="adj2" fmla="val 94273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 algn="ctr" eaLnBrk="1" hangingPunct="1"/>
            <a:r>
              <a:rPr lang="ru-RU" altLang="ru-RU" b="1"/>
              <a:t>Каледонская складчатость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6840537" cy="574675"/>
          </a:xfrm>
          <a:solidFill>
            <a:schemeClr val="accent1"/>
          </a:solidFill>
          <a:ln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3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Девонский период</a:t>
            </a: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292600"/>
            <a:ext cx="4394200" cy="219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196975"/>
            <a:ext cx="2909887" cy="26114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508500"/>
            <a:ext cx="2305050" cy="15367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213100"/>
            <a:ext cx="2873375" cy="14366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41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23850" y="1196975"/>
            <a:ext cx="4824413" cy="1657350"/>
          </a:xfrm>
          <a:solidFill>
            <a:schemeClr val="folHlink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Уменьшение морей</a:t>
            </a:r>
          </a:p>
          <a:p>
            <a:pPr eaLnBrk="1" hangingPunct="1"/>
            <a:r>
              <a:rPr lang="ru-RU" altLang="ru-RU" smtClean="0"/>
              <a:t>Рыбы</a:t>
            </a:r>
          </a:p>
          <a:p>
            <a:pPr eaLnBrk="1" hangingPunct="1"/>
            <a:r>
              <a:rPr lang="ru-RU" altLang="ru-RU" smtClean="0"/>
              <a:t>Земноводные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60350"/>
            <a:ext cx="6480175" cy="649288"/>
          </a:xfrm>
          <a:solidFill>
            <a:schemeClr val="accent1"/>
          </a:solidFill>
          <a:ln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3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Каменноугольный период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636838"/>
            <a:ext cx="3019425" cy="352901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052513"/>
            <a:ext cx="3106737" cy="212566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125538"/>
            <a:ext cx="3816350" cy="3097212"/>
          </a:xfrm>
          <a:solidFill>
            <a:schemeClr val="folHlink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500" smtClean="0"/>
              <a:t>Влажная жаркая эпоха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500" smtClean="0"/>
              <a:t>Леса из древовидных папоротников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500" smtClean="0"/>
              <a:t>Расцвет земноводных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500" smtClean="0"/>
              <a:t>Первые рептилии</a:t>
            </a:r>
          </a:p>
        </p:txBody>
      </p:sp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941888"/>
            <a:ext cx="2230437" cy="15621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508500"/>
            <a:ext cx="3074987" cy="21145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149725"/>
            <a:ext cx="3240087" cy="224631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333375"/>
            <a:ext cx="6985000" cy="574675"/>
          </a:xfrm>
          <a:solidFill>
            <a:schemeClr val="accent1"/>
          </a:solidFill>
          <a:ln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3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Пермский период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341438"/>
            <a:ext cx="4319587" cy="2016125"/>
          </a:xfrm>
          <a:solidFill>
            <a:schemeClr val="folHlink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500" b="1" i="1" u="sng" smtClean="0"/>
              <a:t>Герцинская складчатость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500" smtClean="0"/>
              <a:t>Сухой период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500" smtClean="0"/>
              <a:t>Появление голосеменных растений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125538"/>
            <a:ext cx="3452812" cy="24765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73463"/>
            <a:ext cx="5400675" cy="230346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 eaLnBrk="1" hangingPunct="1"/>
            <a:r>
              <a:rPr lang="ru-RU" altLang="ru-RU" sz="3500" smtClean="0"/>
              <a:t>Карта «Тектоника и минеральные ресурсы»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00213"/>
            <a:ext cx="8353425" cy="49149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Oval 4"/>
          <p:cNvSpPr>
            <a:spLocks noChangeArrowheads="1"/>
          </p:cNvSpPr>
          <p:nvPr/>
        </p:nvSpPr>
        <p:spPr bwMode="auto">
          <a:xfrm rot="751063">
            <a:off x="3779838" y="5445125"/>
            <a:ext cx="446087" cy="866775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53253" name="Oval 5"/>
          <p:cNvSpPr>
            <a:spLocks noChangeArrowheads="1"/>
          </p:cNvSpPr>
          <p:nvPr/>
        </p:nvSpPr>
        <p:spPr bwMode="auto">
          <a:xfrm rot="3123760">
            <a:off x="6296025" y="4902200"/>
            <a:ext cx="749300" cy="187325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53254" name="AutoShape 6"/>
          <p:cNvSpPr>
            <a:spLocks noChangeArrowheads="1"/>
          </p:cNvSpPr>
          <p:nvPr/>
        </p:nvSpPr>
        <p:spPr bwMode="auto">
          <a:xfrm>
            <a:off x="4154488" y="4116388"/>
            <a:ext cx="1939925" cy="6397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 anchor="ctr">
            <a:spAutoFit/>
          </a:bodyPr>
          <a:lstStyle/>
          <a:p>
            <a:pPr algn="ctr" eaLnBrk="1" hangingPunct="1"/>
            <a:r>
              <a:rPr lang="ru-RU" altLang="ru-RU" b="1"/>
              <a:t>Герцинская складчатость</a:t>
            </a:r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 flipH="1">
            <a:off x="4067175" y="4797425"/>
            <a:ext cx="792163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56" name="Line 8"/>
          <p:cNvSpPr>
            <a:spLocks noChangeShapeType="1"/>
          </p:cNvSpPr>
          <p:nvPr/>
        </p:nvSpPr>
        <p:spPr bwMode="auto">
          <a:xfrm>
            <a:off x="5580063" y="4797425"/>
            <a:ext cx="1223962" cy="86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57" name="Oval 9"/>
          <p:cNvSpPr>
            <a:spLocks noChangeArrowheads="1"/>
          </p:cNvSpPr>
          <p:nvPr/>
        </p:nvSpPr>
        <p:spPr bwMode="auto">
          <a:xfrm rot="2279585">
            <a:off x="2827338" y="2625725"/>
            <a:ext cx="450850" cy="3113088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53258" name="Line 10"/>
          <p:cNvSpPr>
            <a:spLocks noChangeShapeType="1"/>
          </p:cNvSpPr>
          <p:nvPr/>
        </p:nvSpPr>
        <p:spPr bwMode="auto">
          <a:xfrm flipH="1">
            <a:off x="2843213" y="4437063"/>
            <a:ext cx="1296987" cy="71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 animBg="1"/>
      <p:bldP spid="53255" grpId="0" animBg="1"/>
      <p:bldP spid="53256" grpId="0" animBg="1"/>
      <p:bldP spid="5325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700213"/>
            <a:ext cx="3276600" cy="28575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122238"/>
            <a:ext cx="5832475" cy="785812"/>
          </a:xfrm>
          <a:solidFill>
            <a:schemeClr val="tx2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МЕЗОЗОЙ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076700"/>
            <a:ext cx="4321175" cy="24574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00" y="3573463"/>
            <a:ext cx="2273300" cy="259238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684213" y="1077913"/>
            <a:ext cx="6480175" cy="5286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b="1">
                <a:solidFill>
                  <a:schemeClr val="tx2"/>
                </a:solidFill>
              </a:rPr>
              <a:t>Триасовый период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44675"/>
            <a:ext cx="3889375" cy="2160588"/>
          </a:xfrm>
          <a:solidFill>
            <a:schemeClr val="folHlink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2500" smtClean="0"/>
              <a:t>Наибольшая площадь суши</a:t>
            </a:r>
          </a:p>
          <a:p>
            <a:pPr eaLnBrk="1" hangingPunct="1"/>
            <a:r>
              <a:rPr lang="ru-RU" altLang="ru-RU" sz="2500" smtClean="0"/>
              <a:t>Пустыни</a:t>
            </a:r>
          </a:p>
          <a:p>
            <a:pPr eaLnBrk="1" hangingPunct="1"/>
            <a:r>
              <a:rPr lang="ru-RU" altLang="ru-RU" sz="2500" smtClean="0"/>
              <a:t>Первые млекопитающие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mtClean="0"/>
              <a:t>Основные задачи урока: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276475"/>
            <a:ext cx="6696075" cy="3854450"/>
          </a:xfrm>
        </p:spPr>
        <p:txBody>
          <a:bodyPr/>
          <a:lstStyle/>
          <a:p>
            <a:pPr marL="571500" indent="-571500" eaLnBrk="1" hangingPunct="1">
              <a:buFont typeface="Wingdings" pitchFamily="2" charset="2"/>
              <a:buAutoNum type="arabicPeriod"/>
            </a:pPr>
            <a:r>
              <a:rPr lang="ru-RU" altLang="ru-RU" smtClean="0"/>
              <a:t>Какие есть методы определения возраста горных пород?</a:t>
            </a:r>
          </a:p>
          <a:p>
            <a:pPr marL="571500" indent="-571500" eaLnBrk="1" hangingPunct="1">
              <a:buFont typeface="Wingdings" pitchFamily="2" charset="2"/>
              <a:buAutoNum type="arabicPeriod"/>
            </a:pPr>
            <a:r>
              <a:rPr lang="ru-RU" altLang="ru-RU" smtClean="0"/>
              <a:t>Что такое «геохронологическая таблица»?</a:t>
            </a:r>
          </a:p>
          <a:p>
            <a:pPr marL="571500" indent="-571500" eaLnBrk="1" hangingPunct="1">
              <a:buFont typeface="Wingdings" pitchFamily="2" charset="2"/>
              <a:buAutoNum type="arabicPeriod"/>
            </a:pPr>
            <a:r>
              <a:rPr lang="ru-RU" altLang="ru-RU" smtClean="0"/>
              <a:t>Как развивалась природа Земли?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22238"/>
            <a:ext cx="6767512" cy="785812"/>
          </a:xfrm>
          <a:solidFill>
            <a:schemeClr val="accent1"/>
          </a:solidFill>
          <a:ln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3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Юрский период</a:t>
            </a:r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125538"/>
            <a:ext cx="3062287" cy="20415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636838"/>
            <a:ext cx="4248150" cy="28321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005263"/>
            <a:ext cx="3235325" cy="24257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581525"/>
            <a:ext cx="1566863" cy="208756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5373688"/>
            <a:ext cx="1760537" cy="126206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5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96975"/>
            <a:ext cx="4246562" cy="2447925"/>
          </a:xfrm>
          <a:solidFill>
            <a:schemeClr val="folHlink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2500" smtClean="0"/>
              <a:t>Жаркий влажный климат</a:t>
            </a:r>
          </a:p>
          <a:p>
            <a:pPr eaLnBrk="1" hangingPunct="1"/>
            <a:r>
              <a:rPr lang="ru-RU" altLang="ru-RU" sz="2500" smtClean="0"/>
              <a:t>Царство рептилий</a:t>
            </a:r>
          </a:p>
          <a:p>
            <a:pPr eaLnBrk="1" hangingPunct="1"/>
            <a:r>
              <a:rPr lang="ru-RU" altLang="ru-RU" sz="2500" smtClean="0"/>
              <a:t>Господство голосеменных растений</a:t>
            </a:r>
          </a:p>
          <a:p>
            <a:pPr eaLnBrk="1" hangingPunct="1"/>
            <a:r>
              <a:rPr lang="ru-RU" altLang="ru-RU" sz="2500" smtClean="0"/>
              <a:t>Примитивные птицы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81075"/>
            <a:ext cx="2808288" cy="210661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149725"/>
            <a:ext cx="3097213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508500"/>
            <a:ext cx="2354262" cy="162401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6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924425"/>
            <a:ext cx="2303462" cy="17208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22238"/>
            <a:ext cx="6769100" cy="785812"/>
          </a:xfrm>
          <a:solidFill>
            <a:schemeClr val="accent1"/>
          </a:solidFill>
          <a:ln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altLang="ru-RU" sz="3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Меловой период</a:t>
            </a:r>
          </a:p>
        </p:txBody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96975"/>
            <a:ext cx="4537075" cy="2808288"/>
          </a:xfrm>
          <a:solidFill>
            <a:schemeClr val="folHlink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400" b="1" i="1" u="sng" smtClean="0"/>
              <a:t>Мезозойская складчатость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Суровый климат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Вымирание гигантских рептилий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Развитие птиц и млекопитающих</a:t>
            </a:r>
          </a:p>
        </p:txBody>
      </p:sp>
      <p:pic>
        <p:nvPicPr>
          <p:cNvPr id="2765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36838"/>
            <a:ext cx="2733675" cy="20574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 eaLnBrk="1" hangingPunct="1"/>
            <a:r>
              <a:rPr lang="ru-RU" altLang="ru-RU" sz="3500" smtClean="0"/>
              <a:t>Карта «Тектоника и минеральные ресурсы»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00213"/>
            <a:ext cx="8353425" cy="49149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Oval 4"/>
          <p:cNvSpPr>
            <a:spLocks noChangeArrowheads="1"/>
          </p:cNvSpPr>
          <p:nvPr/>
        </p:nvSpPr>
        <p:spPr bwMode="auto">
          <a:xfrm rot="-310811">
            <a:off x="7451725" y="5013325"/>
            <a:ext cx="446088" cy="1227138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54277" name="Oval 5"/>
          <p:cNvSpPr>
            <a:spLocks noChangeArrowheads="1"/>
          </p:cNvSpPr>
          <p:nvPr/>
        </p:nvSpPr>
        <p:spPr bwMode="auto">
          <a:xfrm rot="2333766">
            <a:off x="6569075" y="2211388"/>
            <a:ext cx="1279525" cy="2424112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54278" name="AutoShape 6"/>
          <p:cNvSpPr>
            <a:spLocks noChangeArrowheads="1"/>
          </p:cNvSpPr>
          <p:nvPr/>
        </p:nvSpPr>
        <p:spPr bwMode="auto">
          <a:xfrm>
            <a:off x="4154488" y="4116388"/>
            <a:ext cx="1939925" cy="6397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 anchor="ctr">
            <a:spAutoFit/>
          </a:bodyPr>
          <a:lstStyle/>
          <a:p>
            <a:pPr algn="ctr" eaLnBrk="1" hangingPunct="1"/>
            <a:r>
              <a:rPr lang="ru-RU" altLang="ru-RU" b="1"/>
              <a:t>Мезозойская складчатость</a:t>
            </a:r>
          </a:p>
        </p:txBody>
      </p:sp>
      <p:sp>
        <p:nvSpPr>
          <p:cNvPr id="54279" name="Line 7"/>
          <p:cNvSpPr>
            <a:spLocks noChangeShapeType="1"/>
          </p:cNvSpPr>
          <p:nvPr/>
        </p:nvSpPr>
        <p:spPr bwMode="auto">
          <a:xfrm flipV="1">
            <a:off x="5795963" y="3644900"/>
            <a:ext cx="1222375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>
            <a:off x="5580063" y="4797425"/>
            <a:ext cx="2016125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281" name="Oval 9"/>
          <p:cNvSpPr>
            <a:spLocks noChangeArrowheads="1"/>
          </p:cNvSpPr>
          <p:nvPr/>
        </p:nvSpPr>
        <p:spPr bwMode="auto">
          <a:xfrm rot="4110191">
            <a:off x="4718050" y="3133726"/>
            <a:ext cx="396875" cy="9398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 flipH="1" flipV="1">
            <a:off x="4932363" y="3783013"/>
            <a:ext cx="71437" cy="2936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 animBg="1"/>
      <p:bldP spid="54279" grpId="0" animBg="1"/>
      <p:bldP spid="54280" grpId="0" animBg="1"/>
      <p:bldP spid="5428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22238"/>
            <a:ext cx="5689600" cy="714375"/>
          </a:xfrm>
          <a:solidFill>
            <a:schemeClr val="tx2"/>
          </a:solidFill>
        </p:spPr>
        <p:txBody>
          <a:bodyPr anchor="ctr"/>
          <a:lstStyle/>
          <a:p>
            <a:pPr algn="ctr" eaLnBrk="1" hangingPunct="1">
              <a:defRPr/>
            </a:pPr>
            <a:r>
              <a:rPr lang="ru-RU" altLang="ru-RU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КАЙНОЗОЙ</a:t>
            </a: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292600"/>
            <a:ext cx="3079750" cy="209391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68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5300663"/>
            <a:ext cx="1871662" cy="1193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68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57338"/>
            <a:ext cx="2943225" cy="20478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68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565400"/>
            <a:ext cx="2447925" cy="24384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56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3743325" cy="1655762"/>
          </a:xfrm>
          <a:solidFill>
            <a:schemeClr val="folHlink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Влажный период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Цветковые растения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Птицы и млекопитающие</a:t>
            </a:r>
          </a:p>
        </p:txBody>
      </p:sp>
      <p:pic>
        <p:nvPicPr>
          <p:cNvPr id="28687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157788"/>
            <a:ext cx="2066925" cy="13049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688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500438"/>
            <a:ext cx="2305050" cy="11715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689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581525"/>
            <a:ext cx="1943100" cy="9334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900113" y="1052513"/>
            <a:ext cx="6767512" cy="5286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Палеогеновый период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060575"/>
            <a:ext cx="868363" cy="11334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6840537" cy="576263"/>
          </a:xfrm>
          <a:solidFill>
            <a:schemeClr val="accent1"/>
          </a:solidFill>
          <a:ln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altLang="ru-RU" sz="3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Неогеновый период</a:t>
            </a:r>
          </a:p>
        </p:txBody>
      </p:sp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229225"/>
            <a:ext cx="2160587" cy="13430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852738"/>
            <a:ext cx="1254125" cy="16097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300663"/>
            <a:ext cx="1993900" cy="90011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70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125538"/>
            <a:ext cx="2857500" cy="20002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707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213100"/>
            <a:ext cx="2665412" cy="2008188"/>
          </a:xfrm>
          <a:prstGeom prst="rect">
            <a:avLst/>
          </a:prstGeom>
          <a:noFill/>
          <a:ln w="57150" cmpd="thickThin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708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860800"/>
            <a:ext cx="1949450" cy="12509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709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463" y="3933825"/>
            <a:ext cx="1073150" cy="148431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5013325"/>
            <a:ext cx="1876425" cy="145256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710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157788"/>
            <a:ext cx="1041400" cy="1397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6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4321175" cy="2735262"/>
          </a:xfrm>
          <a:solidFill>
            <a:schemeClr val="folHlink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500" b="1" i="1" u="sng" smtClean="0"/>
              <a:t>Кайнозойская складчатость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500" smtClean="0"/>
              <a:t>Возрождение гор в областях древних складчатостей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500" smtClean="0"/>
              <a:t>Господство покрытосеменных растений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 eaLnBrk="1" hangingPunct="1"/>
            <a:r>
              <a:rPr lang="ru-RU" altLang="ru-RU" sz="3500" smtClean="0"/>
              <a:t>Карта «Тектоника и минеральные ресурсы»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00213"/>
            <a:ext cx="8353425" cy="49149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Oval 4"/>
          <p:cNvSpPr>
            <a:spLocks noChangeArrowheads="1"/>
          </p:cNvSpPr>
          <p:nvPr/>
        </p:nvSpPr>
        <p:spPr bwMode="auto">
          <a:xfrm rot="-898812">
            <a:off x="8169275" y="3021013"/>
            <a:ext cx="433388" cy="2808287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55301" name="Oval 5"/>
          <p:cNvSpPr>
            <a:spLocks noChangeArrowheads="1"/>
          </p:cNvSpPr>
          <p:nvPr/>
        </p:nvSpPr>
        <p:spPr bwMode="auto">
          <a:xfrm rot="-2418364">
            <a:off x="7678738" y="4756150"/>
            <a:ext cx="360362" cy="9271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55302" name="AutoShape 6"/>
          <p:cNvSpPr>
            <a:spLocks noChangeArrowheads="1"/>
          </p:cNvSpPr>
          <p:nvPr/>
        </p:nvSpPr>
        <p:spPr bwMode="auto">
          <a:xfrm>
            <a:off x="4154488" y="4116388"/>
            <a:ext cx="1939925" cy="6397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 anchor="ctr">
            <a:spAutoFit/>
          </a:bodyPr>
          <a:lstStyle/>
          <a:p>
            <a:pPr algn="ctr" eaLnBrk="1" hangingPunct="1"/>
            <a:r>
              <a:rPr lang="ru-RU" altLang="ru-RU" b="1"/>
              <a:t>Кайнозойская складчатость</a:t>
            </a:r>
          </a:p>
        </p:txBody>
      </p:sp>
      <p:sp>
        <p:nvSpPr>
          <p:cNvPr id="55303" name="Line 7"/>
          <p:cNvSpPr>
            <a:spLocks noChangeShapeType="1"/>
          </p:cNvSpPr>
          <p:nvPr/>
        </p:nvSpPr>
        <p:spPr bwMode="auto">
          <a:xfrm flipV="1">
            <a:off x="6084888" y="3933825"/>
            <a:ext cx="2087562" cy="358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6084888" y="4652963"/>
            <a:ext cx="1655762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05" name="Oval 9"/>
          <p:cNvSpPr>
            <a:spLocks noChangeArrowheads="1"/>
          </p:cNvSpPr>
          <p:nvPr/>
        </p:nvSpPr>
        <p:spPr bwMode="auto">
          <a:xfrm rot="-1277878">
            <a:off x="541338" y="4606925"/>
            <a:ext cx="361950" cy="9398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 flipH="1">
            <a:off x="827088" y="4508500"/>
            <a:ext cx="3313112" cy="649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 animBg="1"/>
      <p:bldP spid="55303" grpId="0" animBg="1"/>
      <p:bldP spid="55304" grpId="0" animBg="1"/>
      <p:bldP spid="5530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981075"/>
            <a:ext cx="4429125" cy="2500313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0725" name="Rectangle 5"/>
          <p:cNvSpPr>
            <a:spLocks noGrp="1" noChangeArrowheads="1"/>
          </p:cNvSpPr>
          <p:nvPr>
            <p:ph type="title"/>
          </p:nvPr>
        </p:nvSpPr>
        <p:spPr>
          <a:xfrm>
            <a:off x="1116013" y="260350"/>
            <a:ext cx="6624637" cy="576263"/>
          </a:xfrm>
          <a:solidFill>
            <a:schemeClr val="accent1"/>
          </a:solidFill>
          <a:ln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altLang="ru-RU" sz="3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Четвертичный период</a:t>
            </a:r>
          </a:p>
        </p:txBody>
      </p:sp>
      <p:sp>
        <p:nvSpPr>
          <p:cNvPr id="2867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11188" y="1557338"/>
            <a:ext cx="3960812" cy="2376487"/>
          </a:xfrm>
          <a:solidFill>
            <a:schemeClr val="folHlink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900" smtClean="0"/>
              <a:t>Общее поднятие территории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900" smtClean="0"/>
              <a:t>Оледенения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900" smtClean="0"/>
              <a:t>Появление человека</a:t>
            </a:r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365625"/>
            <a:ext cx="5657850" cy="22002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141663"/>
            <a:ext cx="2305050" cy="20478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652963"/>
            <a:ext cx="2360612" cy="18891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3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064500" cy="865188"/>
          </a:xfrm>
          <a:solidFill>
            <a:schemeClr val="folHlink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ru-RU" sz="2800" b="0" i="1" smtClean="0"/>
              <a:t>Работа с геохронологической таблицей:</a:t>
            </a:r>
            <a:endParaRPr lang="ru-RU" altLang="ru-RU" sz="280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424862" cy="5040312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500" smtClean="0"/>
              <a:t>Какие события происходили в протерозойскую эру?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500" smtClean="0"/>
              <a:t>Какая эра была самой продолжительной?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500" smtClean="0"/>
              <a:t>Какой период самый короткий?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500" smtClean="0"/>
              <a:t>В какой период появились первые наземные растения?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500" smtClean="0"/>
              <a:t>В какие периоды на Земле был влажный климат, а в какие - сухой? Существует ли какая-то закономерность в их смене?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500" smtClean="0"/>
              <a:t>Когда вымерли гигантские пресмыкающиеся - динозавры?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500" smtClean="0"/>
              <a:t>Найдите, сколько было складчатостей? Назовите их, какому периоду времени соответствуют? 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03575" y="122238"/>
            <a:ext cx="4797425" cy="1295400"/>
          </a:xfrm>
        </p:spPr>
        <p:txBody>
          <a:bodyPr/>
          <a:lstStyle/>
          <a:p>
            <a:pPr eaLnBrk="1" hangingPunct="1"/>
            <a:r>
              <a:rPr lang="ru-RU" altLang="ru-RU" smtClean="0"/>
              <a:t>Дома: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2060575"/>
            <a:ext cx="6842125" cy="4070350"/>
          </a:xfrm>
        </p:spPr>
        <p:txBody>
          <a:bodyPr/>
          <a:lstStyle/>
          <a:p>
            <a:pPr eaLnBrk="1" hangingPunct="1"/>
            <a:r>
              <a:rPr lang="ru-RU" altLang="ru-RU" smtClean="0"/>
              <a:t>§ 21; </a:t>
            </a:r>
          </a:p>
          <a:p>
            <a:pPr eaLnBrk="1" hangingPunct="1"/>
            <a:r>
              <a:rPr lang="ru-RU" altLang="ru-RU" smtClean="0"/>
              <a:t>ответить на вопросы к параграфу (стр. 79)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8713788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050" y="4292600"/>
            <a:ext cx="5761038" cy="2232025"/>
          </a:xfrm>
          <a:solidFill>
            <a:schemeClr val="folHlink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200" b="1" i="1" smtClean="0"/>
              <a:t>Современный рельеф планеты - это результат длительного геологического развития и влияния современных рельефообразующих процессов: </a:t>
            </a:r>
            <a:r>
              <a:rPr lang="ru-RU" altLang="ru-RU" sz="2200" b="1" i="1" smtClean="0">
                <a:solidFill>
                  <a:srgbClr val="CC0000"/>
                </a:solidFill>
              </a:rPr>
              <a:t>внутренних (эндогенных) </a:t>
            </a:r>
            <a:r>
              <a:rPr lang="ru-RU" altLang="ru-RU" sz="2200" b="1" i="1" smtClean="0"/>
              <a:t>и</a:t>
            </a:r>
            <a:r>
              <a:rPr lang="ru-RU" altLang="ru-RU" sz="2200" b="1" i="1" smtClean="0">
                <a:solidFill>
                  <a:srgbClr val="CC0000"/>
                </a:solidFill>
              </a:rPr>
              <a:t> внешних (экзогенных)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22238"/>
            <a:ext cx="7532687" cy="1295400"/>
          </a:xfrm>
        </p:spPr>
        <p:txBody>
          <a:bodyPr/>
          <a:lstStyle/>
          <a:p>
            <a:pPr algn="ctr" eaLnBrk="1" hangingPunct="1"/>
            <a:r>
              <a:rPr lang="ru-RU" altLang="ru-RU" sz="2800" smtClean="0"/>
              <a:t>Строение и историю развития Земли изучает наука </a:t>
            </a:r>
            <a:r>
              <a:rPr lang="ru-RU" altLang="ru-RU" sz="2800" b="0" i="1" u="sng" smtClean="0"/>
              <a:t>геология.</a:t>
            </a:r>
            <a:r>
              <a:rPr lang="ru-RU" altLang="ru-RU" sz="2800" smtClean="0"/>
              <a:t>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19263"/>
            <a:ext cx="7848600" cy="4805362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 b="1" i="1" smtClean="0"/>
              <a:t>Геология делится на отрасли:</a:t>
            </a:r>
            <a:endParaRPr lang="ru-RU" altLang="ru-RU" sz="2000" i="1" smtClean="0"/>
          </a:p>
          <a:p>
            <a:pPr eaLnBrk="1" hangingPunct="1">
              <a:lnSpc>
                <a:spcPct val="90000"/>
              </a:lnSpc>
            </a:pPr>
            <a:r>
              <a:rPr lang="ru-RU" altLang="ru-RU" sz="2000" b="1" i="1" smtClean="0"/>
              <a:t>Историческая геология</a:t>
            </a:r>
            <a:r>
              <a:rPr lang="ru-RU" altLang="ru-RU" sz="2000" i="1" smtClean="0"/>
              <a:t> </a:t>
            </a:r>
            <a:r>
              <a:rPr lang="ru-RU" altLang="ru-RU" sz="2000" smtClean="0"/>
              <a:t>изучает закономерности строения земной коры в течение геологического времени.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b="1" i="1" smtClean="0"/>
              <a:t>Геотектоника</a:t>
            </a:r>
            <a:r>
              <a:rPr lang="ru-RU" altLang="ru-RU" sz="2000" i="1" smtClean="0"/>
              <a:t> </a:t>
            </a:r>
            <a:r>
              <a:rPr lang="ru-RU" altLang="ru-RU" sz="2000" smtClean="0"/>
              <a:t>- учение о строении земной коры и формировании тектонических структур (складки, сбросы, трещины и т. д.). </a:t>
            </a:r>
            <a:endParaRPr lang="ru-RU" altLang="ru-RU" sz="2000" i="1" smtClean="0"/>
          </a:p>
          <a:p>
            <a:pPr eaLnBrk="1" hangingPunct="1">
              <a:lnSpc>
                <a:spcPct val="90000"/>
              </a:lnSpc>
            </a:pPr>
            <a:r>
              <a:rPr lang="ru-RU" altLang="ru-RU" sz="2000" b="1" i="1" smtClean="0"/>
              <a:t>Палеонтология </a:t>
            </a:r>
            <a:r>
              <a:rPr lang="ru-RU" altLang="ru-RU" sz="2000" i="1" smtClean="0"/>
              <a:t>- </a:t>
            </a:r>
            <a:r>
              <a:rPr lang="ru-RU" altLang="ru-RU" sz="2000" smtClean="0"/>
              <a:t>это наука о вымерших организмах, которые изучают по окаменелостям, сохранившимся твердым скелетам и т. д. </a:t>
            </a:r>
            <a:endParaRPr lang="ru-RU" altLang="ru-RU" sz="2000" i="1" smtClean="0"/>
          </a:p>
          <a:p>
            <a:pPr eaLnBrk="1" hangingPunct="1">
              <a:lnSpc>
                <a:spcPct val="90000"/>
              </a:lnSpc>
            </a:pPr>
            <a:r>
              <a:rPr lang="ru-RU" altLang="ru-RU" sz="2000" b="1" i="1" smtClean="0"/>
              <a:t>Минералогия</a:t>
            </a:r>
            <a:r>
              <a:rPr lang="ru-RU" altLang="ru-RU" sz="2000" i="1" smtClean="0"/>
              <a:t> - </a:t>
            </a:r>
            <a:r>
              <a:rPr lang="ru-RU" altLang="ru-RU" sz="2000" smtClean="0"/>
              <a:t>наука, изучающая минералы.</a:t>
            </a:r>
            <a:endParaRPr lang="ru-RU" altLang="ru-RU" sz="2000" i="1" smtClean="0"/>
          </a:p>
          <a:p>
            <a:pPr eaLnBrk="1" hangingPunct="1">
              <a:lnSpc>
                <a:spcPct val="90000"/>
              </a:lnSpc>
            </a:pPr>
            <a:r>
              <a:rPr lang="ru-RU" altLang="ru-RU" sz="2000" b="1" i="1" smtClean="0"/>
              <a:t>Петрография</a:t>
            </a:r>
            <a:r>
              <a:rPr lang="ru-RU" altLang="ru-RU" sz="2000" i="1" smtClean="0"/>
              <a:t> - </a:t>
            </a:r>
            <a:r>
              <a:rPr lang="ru-RU" altLang="ru-RU" sz="2000" smtClean="0"/>
              <a:t>наука, изучающая горные породы. </a:t>
            </a:r>
            <a:endParaRPr lang="ru-RU" altLang="ru-RU" sz="2000" i="1" smtClean="0"/>
          </a:p>
          <a:p>
            <a:pPr eaLnBrk="1" hangingPunct="1">
              <a:lnSpc>
                <a:spcPct val="90000"/>
              </a:lnSpc>
            </a:pPr>
            <a:r>
              <a:rPr lang="ru-RU" altLang="ru-RU" sz="2000" b="1" i="1" smtClean="0"/>
              <a:t>Геохронология</a:t>
            </a:r>
            <a:r>
              <a:rPr lang="ru-RU" altLang="ru-RU" sz="2000" smtClean="0"/>
              <a:t> - изучает возраст, продолжительность, последовательность формирования горных пород.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22238"/>
            <a:ext cx="7272337" cy="1295400"/>
          </a:xfrm>
        </p:spPr>
        <p:txBody>
          <a:bodyPr/>
          <a:lstStyle/>
          <a:p>
            <a:pPr algn="ctr" eaLnBrk="1" hangingPunct="1"/>
            <a:r>
              <a:rPr lang="ru-RU" altLang="ru-RU" sz="2400" i="1" smtClean="0"/>
              <a:t>Как ученые определяют, что происходило в далекие периоды истории Земли, миллионы лет тому назад?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484313"/>
            <a:ext cx="6913562" cy="1133475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u="sng" smtClean="0"/>
              <a:t>1. </a:t>
            </a:r>
            <a:r>
              <a:rPr lang="ru-RU" altLang="ru-RU" sz="2400" b="1" u="sng" smtClean="0"/>
              <a:t>Относительный возраст</a:t>
            </a:r>
            <a:r>
              <a:rPr lang="ru-RU" altLang="ru-RU" sz="2400" b="1" smtClean="0"/>
              <a:t> </a:t>
            </a:r>
            <a:r>
              <a:rPr lang="ru-RU" altLang="ru-RU" sz="2400" smtClean="0"/>
              <a:t>определяется по принципу - чем глубже пласт, тем он старше. </a:t>
            </a:r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068638"/>
            <a:ext cx="2816225" cy="345598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094038"/>
            <a:ext cx="5040313" cy="3478212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781300"/>
            <a:ext cx="3335337" cy="217805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04813"/>
            <a:ext cx="7489825" cy="5903912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900" u="sng" dirty="0" smtClean="0"/>
              <a:t>2. </a:t>
            </a:r>
            <a:r>
              <a:rPr lang="ru-RU" altLang="ru-RU" sz="2900" b="1" u="sng" dirty="0" smtClean="0"/>
              <a:t>Абсолютный возраст</a:t>
            </a:r>
            <a:r>
              <a:rPr lang="ru-RU" altLang="ru-RU" sz="2900" b="1" dirty="0" smtClean="0"/>
              <a:t> </a:t>
            </a:r>
            <a:r>
              <a:rPr lang="ru-RU" altLang="ru-RU" sz="2900" dirty="0" smtClean="0"/>
              <a:t>горных пород обычно определяется соотношением </a:t>
            </a:r>
            <a:r>
              <a:rPr lang="ru-RU" altLang="ru-RU" sz="2900" dirty="0" smtClean="0">
                <a:solidFill>
                  <a:srgbClr val="CC0000"/>
                </a:solidFill>
              </a:rPr>
              <a:t>содержания</a:t>
            </a:r>
            <a:r>
              <a:rPr lang="ru-RU" altLang="ru-RU" sz="2900" dirty="0" smtClean="0"/>
              <a:t> в породах </a:t>
            </a:r>
            <a:r>
              <a:rPr lang="ru-RU" altLang="ru-RU" sz="2900" dirty="0" smtClean="0">
                <a:solidFill>
                  <a:srgbClr val="CC0000"/>
                </a:solidFill>
              </a:rPr>
              <a:t>радиоактивного элемента урана</a:t>
            </a:r>
            <a:r>
              <a:rPr lang="ru-RU" altLang="ru-RU" sz="2900" dirty="0" smtClean="0"/>
              <a:t> и продуктов его распада.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900" dirty="0" smtClean="0"/>
              <a:t>Радиоактивный уран медленно, с определенной скоростью распадается на гелий и свинец. Гелий рассеивается – это газ, а свинец остается.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900" dirty="0" smtClean="0">
                <a:solidFill>
                  <a:srgbClr val="CC0000"/>
                </a:solidFill>
              </a:rPr>
              <a:t>Период (время) полураспада урана равен 75 млн. лет</a:t>
            </a:r>
            <a:r>
              <a:rPr lang="ru-RU" altLang="ru-RU" sz="2900" dirty="0" smtClean="0"/>
              <a:t>. Если в породе 50% урана и 50% свинца, то возраст пласта составляет примерно 75 млн. лет. 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"/>
          <a:stretch>
            <a:fillRect/>
          </a:stretch>
        </p:blipFill>
        <p:spPr bwMode="auto">
          <a:xfrm>
            <a:off x="395288" y="981075"/>
            <a:ext cx="4967287" cy="5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508625" y="1557338"/>
            <a:ext cx="3384550" cy="4967287"/>
          </a:xfrm>
          <a:solidFill>
            <a:schemeClr val="folHlink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100" smtClean="0"/>
              <a:t>эра новой жизни - </a:t>
            </a:r>
            <a:r>
              <a:rPr lang="ru-RU" altLang="ru-RU" sz="2100" i="1" smtClean="0"/>
              <a:t>кайнозойская</a:t>
            </a:r>
          </a:p>
          <a:p>
            <a:pPr eaLnBrk="1" hangingPunct="1">
              <a:lnSpc>
                <a:spcPct val="90000"/>
              </a:lnSpc>
            </a:pPr>
            <a:endParaRPr lang="ru-RU" altLang="ru-RU" sz="2100" smtClean="0"/>
          </a:p>
          <a:p>
            <a:pPr eaLnBrk="1" hangingPunct="1">
              <a:lnSpc>
                <a:spcPct val="90000"/>
              </a:lnSpc>
            </a:pPr>
            <a:r>
              <a:rPr lang="ru-RU" altLang="ru-RU" sz="2100" smtClean="0"/>
              <a:t>эра средней жизни - </a:t>
            </a:r>
            <a:r>
              <a:rPr lang="ru-RU" altLang="ru-RU" sz="2100" i="1" smtClean="0"/>
              <a:t>мезозойская, </a:t>
            </a:r>
          </a:p>
          <a:p>
            <a:pPr eaLnBrk="1" hangingPunct="1">
              <a:lnSpc>
                <a:spcPct val="90000"/>
              </a:lnSpc>
            </a:pPr>
            <a:endParaRPr lang="ru-RU" altLang="ru-RU" sz="2100" smtClean="0"/>
          </a:p>
          <a:p>
            <a:pPr eaLnBrk="1" hangingPunct="1">
              <a:lnSpc>
                <a:spcPct val="90000"/>
              </a:lnSpc>
            </a:pPr>
            <a:r>
              <a:rPr lang="ru-RU" altLang="ru-RU" sz="2100" smtClean="0"/>
              <a:t>эра древней жизни - </a:t>
            </a:r>
            <a:r>
              <a:rPr lang="ru-RU" altLang="ru-RU" sz="2100" i="1" smtClean="0"/>
              <a:t>палеозойская, </a:t>
            </a:r>
          </a:p>
          <a:p>
            <a:pPr eaLnBrk="1" hangingPunct="1">
              <a:lnSpc>
                <a:spcPct val="90000"/>
              </a:lnSpc>
            </a:pPr>
            <a:endParaRPr lang="ru-RU" altLang="ru-RU" sz="2100" smtClean="0"/>
          </a:p>
          <a:p>
            <a:pPr eaLnBrk="1" hangingPunct="1">
              <a:lnSpc>
                <a:spcPct val="90000"/>
              </a:lnSpc>
            </a:pPr>
            <a:endParaRPr lang="ru-RU" altLang="ru-RU" sz="2100" smtClean="0"/>
          </a:p>
          <a:p>
            <a:pPr eaLnBrk="1" hangingPunct="1">
              <a:lnSpc>
                <a:spcPct val="90000"/>
              </a:lnSpc>
            </a:pPr>
            <a:r>
              <a:rPr lang="ru-RU" altLang="ru-RU" sz="2100" smtClean="0"/>
              <a:t>ранняя (или ранней жизни) – </a:t>
            </a:r>
            <a:r>
              <a:rPr lang="ru-RU" altLang="ru-RU" sz="2100" i="1" smtClean="0"/>
              <a:t>протерозойская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100" smtClean="0"/>
              <a:t>самая древняя - </a:t>
            </a:r>
            <a:r>
              <a:rPr lang="ru-RU" altLang="ru-RU" sz="2100" i="1" smtClean="0"/>
              <a:t>архейская</a:t>
            </a:r>
            <a:endParaRPr lang="ru-RU" altLang="ru-RU" sz="2100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04137" cy="647700"/>
          </a:xfrm>
          <a:solidFill>
            <a:schemeClr val="bg2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alt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Геохронологическая таблица </a:t>
            </a:r>
            <a:r>
              <a:rPr lang="ru-RU" altLang="ru-RU" sz="2000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(стр. 80-81 учебника)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13100"/>
            <a:ext cx="2133600" cy="283686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052513"/>
            <a:ext cx="3248025" cy="24352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21163"/>
            <a:ext cx="2381250" cy="18669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229225"/>
            <a:ext cx="1728787" cy="13414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068638"/>
            <a:ext cx="1614488" cy="168433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122238"/>
            <a:ext cx="6597650" cy="858837"/>
          </a:xfrm>
          <a:solidFill>
            <a:schemeClr val="tx2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Архей и протерозой (докембрий)</a:t>
            </a:r>
          </a:p>
        </p:txBody>
      </p:sp>
      <p:sp>
        <p:nvSpPr>
          <p:cNvPr id="1024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611188" y="1484313"/>
            <a:ext cx="3527425" cy="2305050"/>
          </a:xfrm>
          <a:solidFill>
            <a:schemeClr val="folHlink"/>
          </a:solidFill>
          <a:ln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2500" b="1" i="1" smtClean="0"/>
              <a:t>Древнейшие складчатости</a:t>
            </a:r>
          </a:p>
          <a:p>
            <a:pPr eaLnBrk="1" hangingPunct="1"/>
            <a:r>
              <a:rPr lang="ru-RU" altLang="ru-RU" sz="2500" smtClean="0"/>
              <a:t>Мощный вулканизм</a:t>
            </a:r>
          </a:p>
          <a:p>
            <a:pPr eaLnBrk="1" hangingPunct="1"/>
            <a:r>
              <a:rPr lang="ru-RU" altLang="ru-RU" sz="2500" smtClean="0"/>
              <a:t>Время бактерий и водорослей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 eaLnBrk="1" hangingPunct="1"/>
            <a:r>
              <a:rPr lang="ru-RU" altLang="ru-RU" sz="3500" smtClean="0"/>
              <a:t>Карта «Тектоника и минеральные ресурсы»</a:t>
            </a:r>
          </a:p>
        </p:txBody>
      </p:sp>
      <p:pic>
        <p:nvPicPr>
          <p:cNvPr id="1126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00213"/>
            <a:ext cx="8353425" cy="49149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3" name="Oval 11"/>
          <p:cNvSpPr>
            <a:spLocks noChangeArrowheads="1"/>
          </p:cNvSpPr>
          <p:nvPr/>
        </p:nvSpPr>
        <p:spPr bwMode="auto">
          <a:xfrm rot="2809934">
            <a:off x="1100138" y="2708275"/>
            <a:ext cx="1574800" cy="26543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49164" name="Oval 12"/>
          <p:cNvSpPr>
            <a:spLocks noChangeArrowheads="1"/>
          </p:cNvSpPr>
          <p:nvPr/>
        </p:nvSpPr>
        <p:spPr bwMode="auto">
          <a:xfrm rot="-719943">
            <a:off x="4473575" y="3717925"/>
            <a:ext cx="2090738" cy="2303463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49165" name="Oval 13"/>
          <p:cNvSpPr>
            <a:spLocks noChangeArrowheads="1"/>
          </p:cNvSpPr>
          <p:nvPr/>
        </p:nvSpPr>
        <p:spPr bwMode="auto">
          <a:xfrm rot="1400143">
            <a:off x="5292725" y="5130800"/>
            <a:ext cx="719138" cy="11509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49166" name="AutoShape 14"/>
          <p:cNvSpPr>
            <a:spLocks noChangeArrowheads="1"/>
          </p:cNvSpPr>
          <p:nvPr/>
        </p:nvSpPr>
        <p:spPr bwMode="auto">
          <a:xfrm>
            <a:off x="3708400" y="2636838"/>
            <a:ext cx="1943100" cy="5730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 anchor="ctr">
            <a:spAutoFit/>
          </a:bodyPr>
          <a:lstStyle/>
          <a:p>
            <a:pPr algn="ctr" eaLnBrk="1" hangingPunct="1"/>
            <a:r>
              <a:rPr lang="ru-RU" altLang="ru-RU" sz="1600" b="1"/>
              <a:t>Докембрийские структуры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5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6" grpId="0" animBg="1"/>
    </p:bldLst>
  </p:timing>
</p:sld>
</file>

<file path=ppt/theme/theme1.xml><?xml version="1.0" encoding="utf-8"?>
<a:theme xmlns:a="http://schemas.openxmlformats.org/drawingml/2006/main" name="Сеть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917</TotalTime>
  <Words>579</Words>
  <Application>Microsoft Office PowerPoint</Application>
  <PresentationFormat>Экран (4:3)</PresentationFormat>
  <Paragraphs>110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Сеть</vt:lpstr>
      <vt:lpstr>ИСТОРИЯ РАЗВИТИЯ ЗЕМНОЙ КОРЫ </vt:lpstr>
      <vt:lpstr>Основные задачи урока: </vt:lpstr>
      <vt:lpstr>Слайд 3</vt:lpstr>
      <vt:lpstr>Строение и историю развития Земли изучает наука геология. </vt:lpstr>
      <vt:lpstr>Как ученые определяют, что происходило в далекие периоды истории Земли, миллионы лет тому назад?</vt:lpstr>
      <vt:lpstr>Слайд 6</vt:lpstr>
      <vt:lpstr>Геохронологическая таблица (стр. 80-81 учебника)</vt:lpstr>
      <vt:lpstr>Архей и протерозой (докембрий)</vt:lpstr>
      <vt:lpstr>Карта «Тектоника и минеральные ресурсы»</vt:lpstr>
      <vt:lpstr>ПАЛЕОЗОЙ</vt:lpstr>
      <vt:lpstr>Карта «Тектоника и минеральные ресурсы»</vt:lpstr>
      <vt:lpstr>Ордовикский период</vt:lpstr>
      <vt:lpstr>Силурийский период</vt:lpstr>
      <vt:lpstr>Карта «Тектоника и минеральные ресурсы»</vt:lpstr>
      <vt:lpstr>Девонский период</vt:lpstr>
      <vt:lpstr>Каменноугольный период</vt:lpstr>
      <vt:lpstr>Пермский период</vt:lpstr>
      <vt:lpstr>Карта «Тектоника и минеральные ресурсы»</vt:lpstr>
      <vt:lpstr>МЕЗОЗОЙ</vt:lpstr>
      <vt:lpstr>Юрский период</vt:lpstr>
      <vt:lpstr>Меловой период</vt:lpstr>
      <vt:lpstr>Карта «Тектоника и минеральные ресурсы»</vt:lpstr>
      <vt:lpstr>КАЙНОЗОЙ</vt:lpstr>
      <vt:lpstr>Неогеновый период</vt:lpstr>
      <vt:lpstr>Карта «Тектоника и минеральные ресурсы»</vt:lpstr>
      <vt:lpstr>Четвертичный период</vt:lpstr>
      <vt:lpstr>Работа с геохронологической таблицей:</vt:lpstr>
      <vt:lpstr>Дома:</vt:lpstr>
    </vt:vector>
  </TitlesOfParts>
  <Company>Trial bike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mama</dc:creator>
  <cp:lastModifiedBy>comp2</cp:lastModifiedBy>
  <cp:revision>14</cp:revision>
  <dcterms:created xsi:type="dcterms:W3CDTF">2010-10-07T13:26:12Z</dcterms:created>
  <dcterms:modified xsi:type="dcterms:W3CDTF">2021-04-24T09:23:09Z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2246389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